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6211"/>
    <a:srgbClr val="6AF20E"/>
    <a:srgbClr val="F5C30B"/>
    <a:srgbClr val="E32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" y="6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5622B1-1B04-4269-9056-1F608A7C65D9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A31F00D-6043-4063-958C-17552B4CF9E6}" type="pres">
      <dgm:prSet presAssocID="{895622B1-1B04-4269-9056-1F608A7C65D9}" presName="Name0" presStyleCnt="0">
        <dgm:presLayoutVars>
          <dgm:dir/>
          <dgm:animLvl val="lvl"/>
          <dgm:resizeHandles val="exact"/>
        </dgm:presLayoutVars>
      </dgm:prSet>
      <dgm:spPr/>
    </dgm:pt>
    <dgm:pt modelId="{9A28F718-F314-4BD8-BCB5-9997C595071C}" type="pres">
      <dgm:prSet presAssocID="{895622B1-1B04-4269-9056-1F608A7C65D9}" presName="dummy" presStyleCnt="0"/>
      <dgm:spPr/>
    </dgm:pt>
    <dgm:pt modelId="{F8529967-9CEC-49D6-B61C-8F0385531E9E}" type="pres">
      <dgm:prSet presAssocID="{895622B1-1B04-4269-9056-1F608A7C65D9}" presName="linH" presStyleCnt="0"/>
      <dgm:spPr/>
    </dgm:pt>
    <dgm:pt modelId="{8077EDE9-0789-4D0B-9880-0400A061359A}" type="pres">
      <dgm:prSet presAssocID="{895622B1-1B04-4269-9056-1F608A7C65D9}" presName="padding1" presStyleCnt="0"/>
      <dgm:spPr/>
    </dgm:pt>
    <dgm:pt modelId="{FB1DD769-A2B0-4C77-886D-9DEEA950C9B3}" type="pres">
      <dgm:prSet presAssocID="{895622B1-1B04-4269-9056-1F608A7C65D9}" presName="padding2" presStyleCnt="0"/>
      <dgm:spPr/>
    </dgm:pt>
    <dgm:pt modelId="{DF07246A-B218-4750-AC5B-1E26A367CECD}" type="pres">
      <dgm:prSet presAssocID="{895622B1-1B04-4269-9056-1F608A7C65D9}" presName="negArrow" presStyleCnt="0"/>
      <dgm:spPr/>
    </dgm:pt>
    <dgm:pt modelId="{38EC687E-DB0D-4845-90D8-B59322E66257}" type="pres">
      <dgm:prSet presAssocID="{895622B1-1B04-4269-9056-1F608A7C65D9}" presName="backgroundArrow" presStyleLbl="node1" presStyleIdx="0" presStyleCnt="1" custLinFactX="100000" custLinFactY="184452" custLinFactNeighborX="169357" custLinFactNeighborY="200000"/>
      <dgm:spPr>
        <a:solidFill>
          <a:srgbClr val="FF0000"/>
        </a:solidFill>
      </dgm:spPr>
      <dgm:t>
        <a:bodyPr/>
        <a:lstStyle/>
        <a:p>
          <a:endParaRPr lang="ru-RU"/>
        </a:p>
      </dgm:t>
    </dgm:pt>
  </dgm:ptLst>
  <dgm:cxnLst>
    <dgm:cxn modelId="{87397077-0F1E-4F02-8215-7FAF53C36BE1}" type="presOf" srcId="{895622B1-1B04-4269-9056-1F608A7C65D9}" destId="{CA31F00D-6043-4063-958C-17552B4CF9E6}" srcOrd="0" destOrd="0" presId="urn:microsoft.com/office/officeart/2005/8/layout/hProcess3"/>
    <dgm:cxn modelId="{2E13D872-49E6-4617-8A18-41FDA8A77237}" type="presParOf" srcId="{CA31F00D-6043-4063-958C-17552B4CF9E6}" destId="{9A28F718-F314-4BD8-BCB5-9997C595071C}" srcOrd="0" destOrd="0" presId="urn:microsoft.com/office/officeart/2005/8/layout/hProcess3"/>
    <dgm:cxn modelId="{6147ADAD-F537-40B9-87A0-2D1A7B9DE3C9}" type="presParOf" srcId="{CA31F00D-6043-4063-958C-17552B4CF9E6}" destId="{F8529967-9CEC-49D6-B61C-8F0385531E9E}" srcOrd="1" destOrd="0" presId="urn:microsoft.com/office/officeart/2005/8/layout/hProcess3"/>
    <dgm:cxn modelId="{B92D2163-E529-4DA0-B6B7-2799F22FC76E}" type="presParOf" srcId="{F8529967-9CEC-49D6-B61C-8F0385531E9E}" destId="{8077EDE9-0789-4D0B-9880-0400A061359A}" srcOrd="0" destOrd="0" presId="urn:microsoft.com/office/officeart/2005/8/layout/hProcess3"/>
    <dgm:cxn modelId="{303A71DB-2CC6-4E4C-AF5D-0280D0B4FA27}" type="presParOf" srcId="{F8529967-9CEC-49D6-B61C-8F0385531E9E}" destId="{FB1DD769-A2B0-4C77-886D-9DEEA950C9B3}" srcOrd="1" destOrd="0" presId="urn:microsoft.com/office/officeart/2005/8/layout/hProcess3"/>
    <dgm:cxn modelId="{26156FB4-F449-4F7D-B987-D536CB0C9F39}" type="presParOf" srcId="{F8529967-9CEC-49D6-B61C-8F0385531E9E}" destId="{DF07246A-B218-4750-AC5B-1E26A367CECD}" srcOrd="2" destOrd="0" presId="urn:microsoft.com/office/officeart/2005/8/layout/hProcess3"/>
    <dgm:cxn modelId="{33CD0A3A-F715-4B9F-9D27-F5346AB9EB1E}" type="presParOf" srcId="{F8529967-9CEC-49D6-B61C-8F0385531E9E}" destId="{38EC687E-DB0D-4845-90D8-B59322E66257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C3CA80-A9A9-44F9-9BEB-ED6F81F5EC4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1BD8236-352D-4F74-A8B6-D9D0358783C8}">
      <dgm:prSet phldrT="[Текст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Перед открытым опубликованием всех материалов, содержащих научные данные, оформить экспертное заключение.</a:t>
          </a:r>
          <a:endParaRPr lang="ru-RU" dirty="0">
            <a:solidFill>
              <a:schemeClr val="tx1"/>
            </a:solidFill>
          </a:endParaRPr>
        </a:p>
      </dgm:t>
    </dgm:pt>
    <dgm:pt modelId="{16239F7D-A774-4220-9C80-4AB513CF6F1B}" type="parTrans" cxnId="{A02387B9-1376-4D63-860E-4E1BAAE48695}">
      <dgm:prSet/>
      <dgm:spPr/>
      <dgm:t>
        <a:bodyPr/>
        <a:lstStyle/>
        <a:p>
          <a:endParaRPr lang="ru-RU"/>
        </a:p>
      </dgm:t>
    </dgm:pt>
    <dgm:pt modelId="{56961D9B-C52E-4567-9B5E-7002E225D072}" type="sibTrans" cxnId="{A02387B9-1376-4D63-860E-4E1BAAE48695}">
      <dgm:prSet/>
      <dgm:spPr/>
      <dgm:t>
        <a:bodyPr/>
        <a:lstStyle/>
        <a:p>
          <a:endParaRPr lang="ru-RU"/>
        </a:p>
      </dgm:t>
    </dgm:pt>
    <dgm:pt modelId="{455815EF-1918-462A-84F7-837CAF26D6A4}">
      <dgm:prSet phldrT="[Текст]"/>
      <dgm:spPr>
        <a:solidFill>
          <a:srgbClr val="6AF20E">
            <a:alpha val="50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Перед передачей данных и технологий в рамках договоров с иностранными лицами оформить идентификационное заключение.</a:t>
          </a:r>
          <a:endParaRPr lang="ru-RU" dirty="0">
            <a:solidFill>
              <a:schemeClr val="tx1"/>
            </a:solidFill>
          </a:endParaRPr>
        </a:p>
      </dgm:t>
    </dgm:pt>
    <dgm:pt modelId="{7FC09B6E-015E-42D1-BEFF-75B1134C32E1}" type="parTrans" cxnId="{91341479-40C7-4631-9272-DC26AAE58092}">
      <dgm:prSet/>
      <dgm:spPr/>
      <dgm:t>
        <a:bodyPr/>
        <a:lstStyle/>
        <a:p>
          <a:endParaRPr lang="ru-RU"/>
        </a:p>
      </dgm:t>
    </dgm:pt>
    <dgm:pt modelId="{F7B32662-BCF1-49F8-AE76-DA8CE68089FB}" type="sibTrans" cxnId="{91341479-40C7-4631-9272-DC26AAE58092}">
      <dgm:prSet/>
      <dgm:spPr/>
      <dgm:t>
        <a:bodyPr/>
        <a:lstStyle/>
        <a:p>
          <a:endParaRPr lang="ru-RU"/>
        </a:p>
      </dgm:t>
    </dgm:pt>
    <dgm:pt modelId="{8D4AC902-9A20-44C2-882D-89AFF7706B29}">
      <dgm:prSet phldrT="[Текст]"/>
      <dgm:spPr>
        <a:solidFill>
          <a:srgbClr val="F36211">
            <a:alpha val="50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Изучить ФЗ-183 от 18.07.1999, положение о ВПЭК ФНЦ, постановление Правительства РФ № 565 от 21.06.2016, </a:t>
          </a:r>
          <a:r>
            <a:rPr lang="ru-RU" dirty="0" smtClean="0">
              <a:solidFill>
                <a:schemeClr val="tx1"/>
              </a:solidFill>
            </a:rPr>
            <a:t>Постановление Правительства РФ от 15.08.2005 № 517, контрольные </a:t>
          </a:r>
          <a:r>
            <a:rPr lang="ru-RU" dirty="0" smtClean="0">
              <a:solidFill>
                <a:schemeClr val="tx1"/>
              </a:solidFill>
            </a:rPr>
            <a:t>списки.</a:t>
          </a:r>
          <a:endParaRPr lang="ru-RU" dirty="0">
            <a:solidFill>
              <a:schemeClr val="tx1"/>
            </a:solidFill>
          </a:endParaRPr>
        </a:p>
      </dgm:t>
    </dgm:pt>
    <dgm:pt modelId="{4C1FF7DB-6B81-45A2-9FD0-A5D3CACBA919}" type="parTrans" cxnId="{05CCAD96-91F8-47C6-A165-867AC05D37A6}">
      <dgm:prSet/>
      <dgm:spPr/>
      <dgm:t>
        <a:bodyPr/>
        <a:lstStyle/>
        <a:p>
          <a:endParaRPr lang="ru-RU"/>
        </a:p>
      </dgm:t>
    </dgm:pt>
    <dgm:pt modelId="{D1E558DC-DC24-4975-9331-50AD1D5253BE}" type="sibTrans" cxnId="{05CCAD96-91F8-47C6-A165-867AC05D37A6}">
      <dgm:prSet/>
      <dgm:spPr/>
      <dgm:t>
        <a:bodyPr/>
        <a:lstStyle/>
        <a:p>
          <a:endParaRPr lang="ru-RU"/>
        </a:p>
      </dgm:t>
    </dgm:pt>
    <dgm:pt modelId="{C99146E3-889F-4DE6-8B99-70CBFF577CD8}" type="pres">
      <dgm:prSet presAssocID="{04C3CA80-A9A9-44F9-9BEB-ED6F81F5EC45}" presName="linearFlow" presStyleCnt="0">
        <dgm:presLayoutVars>
          <dgm:dir/>
          <dgm:resizeHandles val="exact"/>
        </dgm:presLayoutVars>
      </dgm:prSet>
      <dgm:spPr/>
    </dgm:pt>
    <dgm:pt modelId="{7E84DF27-E330-4818-B982-5E65ECB9AC68}" type="pres">
      <dgm:prSet presAssocID="{51BD8236-352D-4F74-A8B6-D9D0358783C8}" presName="composite" presStyleCnt="0"/>
      <dgm:spPr/>
    </dgm:pt>
    <dgm:pt modelId="{B666D7F1-7120-4CC4-9619-A9BCB2DD1DDB}" type="pres">
      <dgm:prSet presAssocID="{51BD8236-352D-4F74-A8B6-D9D0358783C8}" presName="imgShp" presStyleLbl="fgImgPlace1" presStyleIdx="0" presStyleCnt="3"/>
      <dgm:spPr>
        <a:solidFill>
          <a:srgbClr val="FFFF00">
            <a:alpha val="50000"/>
          </a:srgbClr>
        </a:solidFill>
      </dgm:spPr>
    </dgm:pt>
    <dgm:pt modelId="{2B08C466-AC79-4DE3-83C8-A04F07D3211C}" type="pres">
      <dgm:prSet presAssocID="{51BD8236-352D-4F74-A8B6-D9D0358783C8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3D977-4D39-446C-B4E9-8820BABB96A0}" type="pres">
      <dgm:prSet presAssocID="{56961D9B-C52E-4567-9B5E-7002E225D072}" presName="spacing" presStyleCnt="0"/>
      <dgm:spPr/>
    </dgm:pt>
    <dgm:pt modelId="{26C0BAB9-F00D-46A7-BE06-32CE0B0F19E4}" type="pres">
      <dgm:prSet presAssocID="{455815EF-1918-462A-84F7-837CAF26D6A4}" presName="composite" presStyleCnt="0"/>
      <dgm:spPr/>
    </dgm:pt>
    <dgm:pt modelId="{279127C4-9938-48AC-8946-20E2F1282974}" type="pres">
      <dgm:prSet presAssocID="{455815EF-1918-462A-84F7-837CAF26D6A4}" presName="imgShp" presStyleLbl="fgImgPlace1" presStyleIdx="1" presStyleCnt="3"/>
      <dgm:spPr>
        <a:solidFill>
          <a:srgbClr val="6AF20E">
            <a:alpha val="50000"/>
          </a:srgbClr>
        </a:solidFill>
      </dgm:spPr>
    </dgm:pt>
    <dgm:pt modelId="{48952D1D-355E-4D49-A331-E05879AA985C}" type="pres">
      <dgm:prSet presAssocID="{455815EF-1918-462A-84F7-837CAF26D6A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1E1D2-801A-4801-91D9-A8BC8C46FBE3}" type="pres">
      <dgm:prSet presAssocID="{F7B32662-BCF1-49F8-AE76-DA8CE68089FB}" presName="spacing" presStyleCnt="0"/>
      <dgm:spPr/>
    </dgm:pt>
    <dgm:pt modelId="{11E500DC-A98A-4764-AE92-6658DB3F9BC7}" type="pres">
      <dgm:prSet presAssocID="{8D4AC902-9A20-44C2-882D-89AFF7706B29}" presName="composite" presStyleCnt="0"/>
      <dgm:spPr/>
    </dgm:pt>
    <dgm:pt modelId="{50D90F65-C8E6-4B19-AAE6-026225166E54}" type="pres">
      <dgm:prSet presAssocID="{8D4AC902-9A20-44C2-882D-89AFF7706B29}" presName="imgShp" presStyleLbl="fgImgPlace1" presStyleIdx="2" presStyleCnt="3"/>
      <dgm:spPr>
        <a:solidFill>
          <a:srgbClr val="F36211">
            <a:alpha val="50000"/>
          </a:srgbClr>
        </a:solidFill>
      </dgm:spPr>
    </dgm:pt>
    <dgm:pt modelId="{995059C8-BB55-4B9F-9650-4126786D931C}" type="pres">
      <dgm:prSet presAssocID="{8D4AC902-9A20-44C2-882D-89AFF7706B2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3D9FC-30B9-4556-A73B-AD31492F3B3F}" type="presOf" srcId="{8D4AC902-9A20-44C2-882D-89AFF7706B29}" destId="{995059C8-BB55-4B9F-9650-4126786D931C}" srcOrd="0" destOrd="0" presId="urn:microsoft.com/office/officeart/2005/8/layout/vList3"/>
    <dgm:cxn modelId="{05CCAD96-91F8-47C6-A165-867AC05D37A6}" srcId="{04C3CA80-A9A9-44F9-9BEB-ED6F81F5EC45}" destId="{8D4AC902-9A20-44C2-882D-89AFF7706B29}" srcOrd="2" destOrd="0" parTransId="{4C1FF7DB-6B81-45A2-9FD0-A5D3CACBA919}" sibTransId="{D1E558DC-DC24-4975-9331-50AD1D5253BE}"/>
    <dgm:cxn modelId="{2B6649E9-0EBF-4023-81C2-8E86823BB815}" type="presOf" srcId="{51BD8236-352D-4F74-A8B6-D9D0358783C8}" destId="{2B08C466-AC79-4DE3-83C8-A04F07D3211C}" srcOrd="0" destOrd="0" presId="urn:microsoft.com/office/officeart/2005/8/layout/vList3"/>
    <dgm:cxn modelId="{A02387B9-1376-4D63-860E-4E1BAAE48695}" srcId="{04C3CA80-A9A9-44F9-9BEB-ED6F81F5EC45}" destId="{51BD8236-352D-4F74-A8B6-D9D0358783C8}" srcOrd="0" destOrd="0" parTransId="{16239F7D-A774-4220-9C80-4AB513CF6F1B}" sibTransId="{56961D9B-C52E-4567-9B5E-7002E225D072}"/>
    <dgm:cxn modelId="{50B1AB28-9BEE-4898-BD87-610C076B164B}" type="presOf" srcId="{455815EF-1918-462A-84F7-837CAF26D6A4}" destId="{48952D1D-355E-4D49-A331-E05879AA985C}" srcOrd="0" destOrd="0" presId="urn:microsoft.com/office/officeart/2005/8/layout/vList3"/>
    <dgm:cxn modelId="{91341479-40C7-4631-9272-DC26AAE58092}" srcId="{04C3CA80-A9A9-44F9-9BEB-ED6F81F5EC45}" destId="{455815EF-1918-462A-84F7-837CAF26D6A4}" srcOrd="1" destOrd="0" parTransId="{7FC09B6E-015E-42D1-BEFF-75B1134C32E1}" sibTransId="{F7B32662-BCF1-49F8-AE76-DA8CE68089FB}"/>
    <dgm:cxn modelId="{AFE27FB6-0E71-40AF-AE02-ACFD44BCBC06}" type="presOf" srcId="{04C3CA80-A9A9-44F9-9BEB-ED6F81F5EC45}" destId="{C99146E3-889F-4DE6-8B99-70CBFF577CD8}" srcOrd="0" destOrd="0" presId="urn:microsoft.com/office/officeart/2005/8/layout/vList3"/>
    <dgm:cxn modelId="{18BDB384-3DB3-4FAB-9EA7-D0B5F1D2196A}" type="presParOf" srcId="{C99146E3-889F-4DE6-8B99-70CBFF577CD8}" destId="{7E84DF27-E330-4818-B982-5E65ECB9AC68}" srcOrd="0" destOrd="0" presId="urn:microsoft.com/office/officeart/2005/8/layout/vList3"/>
    <dgm:cxn modelId="{C450EA9C-2523-434B-B661-FFABF4B86D32}" type="presParOf" srcId="{7E84DF27-E330-4818-B982-5E65ECB9AC68}" destId="{B666D7F1-7120-4CC4-9619-A9BCB2DD1DDB}" srcOrd="0" destOrd="0" presId="urn:microsoft.com/office/officeart/2005/8/layout/vList3"/>
    <dgm:cxn modelId="{2B8B8BE4-B4CE-4B06-AA7C-D17460263A6B}" type="presParOf" srcId="{7E84DF27-E330-4818-B982-5E65ECB9AC68}" destId="{2B08C466-AC79-4DE3-83C8-A04F07D3211C}" srcOrd="1" destOrd="0" presId="urn:microsoft.com/office/officeart/2005/8/layout/vList3"/>
    <dgm:cxn modelId="{416870BA-2FA3-460E-958B-B92E415391F6}" type="presParOf" srcId="{C99146E3-889F-4DE6-8B99-70CBFF577CD8}" destId="{AD73D977-4D39-446C-B4E9-8820BABB96A0}" srcOrd="1" destOrd="0" presId="urn:microsoft.com/office/officeart/2005/8/layout/vList3"/>
    <dgm:cxn modelId="{A953CB85-B050-4283-A380-90164D29E7E1}" type="presParOf" srcId="{C99146E3-889F-4DE6-8B99-70CBFF577CD8}" destId="{26C0BAB9-F00D-46A7-BE06-32CE0B0F19E4}" srcOrd="2" destOrd="0" presId="urn:microsoft.com/office/officeart/2005/8/layout/vList3"/>
    <dgm:cxn modelId="{A8C5ECC6-4CAB-44E6-83AC-23478E9096AE}" type="presParOf" srcId="{26C0BAB9-F00D-46A7-BE06-32CE0B0F19E4}" destId="{279127C4-9938-48AC-8946-20E2F1282974}" srcOrd="0" destOrd="0" presId="urn:microsoft.com/office/officeart/2005/8/layout/vList3"/>
    <dgm:cxn modelId="{E33CA0C8-9845-4D55-AFB4-65104C1D6E1F}" type="presParOf" srcId="{26C0BAB9-F00D-46A7-BE06-32CE0B0F19E4}" destId="{48952D1D-355E-4D49-A331-E05879AA985C}" srcOrd="1" destOrd="0" presId="urn:microsoft.com/office/officeart/2005/8/layout/vList3"/>
    <dgm:cxn modelId="{093ECB01-4263-4E30-B0E9-A9FFB56C346B}" type="presParOf" srcId="{C99146E3-889F-4DE6-8B99-70CBFF577CD8}" destId="{6641E1D2-801A-4801-91D9-A8BC8C46FBE3}" srcOrd="3" destOrd="0" presId="urn:microsoft.com/office/officeart/2005/8/layout/vList3"/>
    <dgm:cxn modelId="{9A914F4B-FD50-4AB8-B755-D7F0EAF963C0}" type="presParOf" srcId="{C99146E3-889F-4DE6-8B99-70CBFF577CD8}" destId="{11E500DC-A98A-4764-AE92-6658DB3F9BC7}" srcOrd="4" destOrd="0" presId="urn:microsoft.com/office/officeart/2005/8/layout/vList3"/>
    <dgm:cxn modelId="{361529A1-C610-48C3-A847-5555DA985703}" type="presParOf" srcId="{11E500DC-A98A-4764-AE92-6658DB3F9BC7}" destId="{50D90F65-C8E6-4B19-AAE6-026225166E54}" srcOrd="0" destOrd="0" presId="urn:microsoft.com/office/officeart/2005/8/layout/vList3"/>
    <dgm:cxn modelId="{5FD80D05-F76A-4BBA-9FB3-7E2C903A9EFA}" type="presParOf" srcId="{11E500DC-A98A-4764-AE92-6658DB3F9BC7}" destId="{995059C8-BB55-4B9F-9650-4126786D931C}" srcOrd="1" destOrd="0" presId="urn:microsoft.com/office/officeart/2005/8/layout/vList3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C687E-DB0D-4845-90D8-B59322E66257}">
      <dsp:nvSpPr>
        <dsp:cNvPr id="0" name=""/>
        <dsp:cNvSpPr/>
      </dsp:nvSpPr>
      <dsp:spPr>
        <a:xfrm>
          <a:off x="0" y="63404"/>
          <a:ext cx="1296416" cy="936000"/>
        </a:xfrm>
        <a:prstGeom prst="rightArrow">
          <a:avLst/>
        </a:prstGeom>
        <a:solidFill>
          <a:srgbClr val="FF000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8C466-AC79-4DE3-83C8-A04F07D3211C}">
      <dsp:nvSpPr>
        <dsp:cNvPr id="0" name=""/>
        <dsp:cNvSpPr/>
      </dsp:nvSpPr>
      <dsp:spPr>
        <a:xfrm rot="10800000">
          <a:off x="2041739" y="1223"/>
          <a:ext cx="6895581" cy="1219531"/>
        </a:xfrm>
        <a:prstGeom prst="homePlate">
          <a:avLst/>
        </a:prstGeom>
        <a:solidFill>
          <a:srgbClr val="FFFF00">
            <a:alpha val="5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78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Перед открытым опубликованием всех материалов, содержащих научные данные, оформить экспертное заключение.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2346622" y="1223"/>
        <a:ext cx="6590698" cy="1219531"/>
      </dsp:txXfrm>
    </dsp:sp>
    <dsp:sp modelId="{B666D7F1-7120-4CC4-9619-A9BCB2DD1DDB}">
      <dsp:nvSpPr>
        <dsp:cNvPr id="0" name=""/>
        <dsp:cNvSpPr/>
      </dsp:nvSpPr>
      <dsp:spPr>
        <a:xfrm>
          <a:off x="1431974" y="1223"/>
          <a:ext cx="1219531" cy="1219531"/>
        </a:xfrm>
        <a:prstGeom prst="ellipse">
          <a:avLst/>
        </a:prstGeom>
        <a:solidFill>
          <a:srgbClr val="FFFF00">
            <a:alpha val="5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952D1D-355E-4D49-A331-E05879AA985C}">
      <dsp:nvSpPr>
        <dsp:cNvPr id="0" name=""/>
        <dsp:cNvSpPr/>
      </dsp:nvSpPr>
      <dsp:spPr>
        <a:xfrm rot="10800000">
          <a:off x="2041739" y="1584794"/>
          <a:ext cx="6895581" cy="1219531"/>
        </a:xfrm>
        <a:prstGeom prst="homePlate">
          <a:avLst/>
        </a:prstGeom>
        <a:solidFill>
          <a:srgbClr val="6AF20E">
            <a:alpha val="5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78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Перед передачей данных и технологий в рамках договоров с иностранными лицами оформить идентификационное заключение.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2346622" y="1584794"/>
        <a:ext cx="6590698" cy="1219531"/>
      </dsp:txXfrm>
    </dsp:sp>
    <dsp:sp modelId="{279127C4-9938-48AC-8946-20E2F1282974}">
      <dsp:nvSpPr>
        <dsp:cNvPr id="0" name=""/>
        <dsp:cNvSpPr/>
      </dsp:nvSpPr>
      <dsp:spPr>
        <a:xfrm>
          <a:off x="1431974" y="1584794"/>
          <a:ext cx="1219531" cy="1219531"/>
        </a:xfrm>
        <a:prstGeom prst="ellipse">
          <a:avLst/>
        </a:prstGeom>
        <a:solidFill>
          <a:srgbClr val="6AF20E">
            <a:alpha val="5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059C8-BB55-4B9F-9650-4126786D931C}">
      <dsp:nvSpPr>
        <dsp:cNvPr id="0" name=""/>
        <dsp:cNvSpPr/>
      </dsp:nvSpPr>
      <dsp:spPr>
        <a:xfrm rot="10800000">
          <a:off x="2041739" y="3168364"/>
          <a:ext cx="6895581" cy="1219531"/>
        </a:xfrm>
        <a:prstGeom prst="homePlate">
          <a:avLst/>
        </a:prstGeom>
        <a:solidFill>
          <a:srgbClr val="F36211">
            <a:alpha val="5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78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Изучить ФЗ-183 от 18.07.1999, положение о ВПЭК ФНЦ, постановление Правительства РФ № 565 от 21.06.2016, </a:t>
          </a:r>
          <a:r>
            <a:rPr lang="ru-RU" sz="2000" kern="1200" dirty="0" smtClean="0">
              <a:solidFill>
                <a:schemeClr val="tx1"/>
              </a:solidFill>
            </a:rPr>
            <a:t>Постановление Правительства РФ от 15.08.2005 № 517, контрольные </a:t>
          </a:r>
          <a:r>
            <a:rPr lang="ru-RU" sz="2000" kern="1200" dirty="0" smtClean="0">
              <a:solidFill>
                <a:schemeClr val="tx1"/>
              </a:solidFill>
            </a:rPr>
            <a:t>списки.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2346622" y="3168364"/>
        <a:ext cx="6590698" cy="1219531"/>
      </dsp:txXfrm>
    </dsp:sp>
    <dsp:sp modelId="{50D90F65-C8E6-4B19-AAE6-026225166E54}">
      <dsp:nvSpPr>
        <dsp:cNvPr id="0" name=""/>
        <dsp:cNvSpPr/>
      </dsp:nvSpPr>
      <dsp:spPr>
        <a:xfrm>
          <a:off x="1431974" y="3168364"/>
          <a:ext cx="1219531" cy="1219531"/>
        </a:xfrm>
        <a:prstGeom prst="ellipse">
          <a:avLst/>
        </a:prstGeom>
        <a:solidFill>
          <a:srgbClr val="F36211">
            <a:alpha val="5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63054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52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4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1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82031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4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73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51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268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825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C2279F0-29DF-4704-88AE-B744A764C9D8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09D9548-0BE4-4F30-929E-F85DA8FF7B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203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Экспортный контроль в РФ</a:t>
            </a:r>
            <a:endParaRPr lang="ru-RU" sz="6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69664"/>
          </a:xfrm>
          <a:solidFill>
            <a:srgbClr val="FFFF00">
              <a:alpha val="50000"/>
            </a:srgbClr>
          </a:solidFill>
        </p:spPr>
        <p:txBody>
          <a:bodyPr>
            <a:noAutofit/>
            <a:scene3d>
              <a:camera prst="orthographicFront"/>
              <a:lightRig rig="threePt" dir="t"/>
            </a:scene3d>
            <a:sp3d prstMaterial="metal"/>
          </a:bodyPr>
          <a:lstStyle/>
          <a:p>
            <a:pPr marL="0" indent="0" algn="ctr">
              <a:buNone/>
            </a:pPr>
            <a:endParaRPr lang="ru-RU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18 июля 1999 г.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183-ФЗ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экспортном контроле»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384" y="2542032"/>
            <a:ext cx="1147888" cy="124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7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Руководство к действию</a:t>
            </a:r>
            <a:endParaRPr lang="ru-RU" sz="66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412768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3200" b="1" dirty="0" smtClean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3200" b="1" dirty="0" smtClean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3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/>
              <a:t>Внутренняя программа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/>
              <a:t> экспортного контроля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/>
              <a:t>ФГБНУ «ФНЦ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err="1" smtClean="0"/>
              <a:t>агробиотехнологий</a:t>
            </a:r>
            <a:r>
              <a:rPr lang="ru-RU" sz="4000" b="1" dirty="0" smtClean="0"/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/>
              <a:t>Дальнего Востока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/>
              <a:t>им. А.К. Чайки»</a:t>
            </a:r>
            <a:endParaRPr lang="ru-RU" sz="4000" b="1" dirty="0"/>
          </a:p>
        </p:txBody>
      </p:sp>
      <p:sp>
        <p:nvSpPr>
          <p:cNvPr id="10" name="Объект 4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4127680"/>
          </a:xfrm>
          <a:solidFill>
            <a:srgbClr val="FFFF00">
              <a:alpha val="50000"/>
            </a:srgbClr>
          </a:solidFill>
        </p:spPr>
        <p:txBody>
          <a:bodyPr>
            <a:noAutofit/>
            <a:scene3d>
              <a:camera prst="orthographicFront"/>
              <a:lightRig rig="threePt" dir="t"/>
            </a:scene3d>
            <a:sp3d prstMaterial="metal"/>
          </a:bodyPr>
          <a:lstStyle/>
          <a:p>
            <a:pPr marL="0" indent="0" algn="ctr">
              <a:buNone/>
            </a:pPr>
            <a:endParaRPr lang="ru-RU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18 июля 1999 г.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183-ФЗ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экспортном контроле»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11" y="2401909"/>
            <a:ext cx="828364" cy="89886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9533" y="2285999"/>
            <a:ext cx="1019525" cy="1019525"/>
          </a:xfrm>
          <a:prstGeom prst="rect">
            <a:avLst/>
          </a:prstGeom>
        </p:spPr>
      </p:pic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857442852"/>
              </p:ext>
            </p:extLst>
          </p:nvPr>
        </p:nvGraphicFramePr>
        <p:xfrm>
          <a:off x="5651402" y="4349839"/>
          <a:ext cx="1296416" cy="99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5458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Что подлежит экспортному контролю?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3052293" cy="3581401"/>
          </a:xfrm>
          <a:solidFill>
            <a:srgbClr val="FFFF00">
              <a:alpha val="50000"/>
            </a:srgbClr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Опубликование подготовленных материалов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с научной информацией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(устное и письменное)</a:t>
            </a:r>
            <a:endParaRPr lang="ru-RU" sz="3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874653" y="2285999"/>
            <a:ext cx="3052293" cy="3581401"/>
          </a:xfrm>
          <a:solidFill>
            <a:srgbClr val="6AF20E">
              <a:alpha val="50000"/>
            </a:srgbClr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Деятельность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в рамках договоров с иностранными юридическими и физическими лицами</a:t>
            </a:r>
            <a:endParaRPr lang="ru-RU" sz="3000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8377706" y="2285998"/>
            <a:ext cx="3052293" cy="3581401"/>
          </a:xfrm>
          <a:prstGeom prst="rect">
            <a:avLst/>
          </a:prstGeom>
          <a:solidFill>
            <a:srgbClr val="F5C30B">
              <a:alpha val="5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r>
              <a:rPr lang="ru-RU" sz="3000" dirty="0" smtClean="0"/>
              <a:t>Предоставление образовательных услуг иностранным гражданам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43665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Что требуется в рамках </a:t>
            </a:r>
            <a:br>
              <a:rPr lang="ru-RU" dirty="0" smtClean="0"/>
            </a:br>
            <a:r>
              <a:rPr lang="ru-RU" dirty="0" smtClean="0"/>
              <a:t>экспортного контроля?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133341" y="2340864"/>
            <a:ext cx="4682243" cy="823912"/>
          </a:xfrm>
        </p:spPr>
        <p:txBody>
          <a:bodyPr/>
          <a:lstStyle/>
          <a:p>
            <a:pPr indent="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500" dirty="0" smtClean="0"/>
              <a:t>Опубликование материалов</a:t>
            </a:r>
            <a:endParaRPr lang="ru-RU" sz="2500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133341" y="3897635"/>
            <a:ext cx="4682243" cy="2562193"/>
          </a:xfrm>
          <a:solidFill>
            <a:srgbClr val="FFFF00">
              <a:alpha val="50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Экспертное заключение</a:t>
            </a:r>
            <a:endParaRPr lang="ru-RU" sz="40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718242" cy="8239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 smtClean="0"/>
              <a:t>Договор на выполнение работ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 smtClean="0"/>
              <a:t>Образовательные услуги</a:t>
            </a:r>
            <a:endParaRPr lang="ru-RU" sz="2500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525014" y="3897635"/>
            <a:ext cx="4718242" cy="2562193"/>
          </a:xfrm>
          <a:solidFill>
            <a:srgbClr val="6AF20E">
              <a:alpha val="50000"/>
            </a:srgb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Идентификационное заключение</a:t>
            </a:r>
          </a:p>
          <a:p>
            <a:endParaRPr lang="ru-RU" dirty="0">
              <a:solidFill>
                <a:srgbClr val="F5C30B">
                  <a:alpha val="50000"/>
                </a:srgbClr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17164" y="3227067"/>
            <a:ext cx="714596" cy="51665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8081" y="3164776"/>
            <a:ext cx="512108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5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Какую цель преследуем?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1759744"/>
            <a:ext cx="9597398" cy="823912"/>
          </a:xfrm>
          <a:solidFill>
            <a:srgbClr val="F36211">
              <a:alpha val="75000"/>
            </a:srgbClr>
          </a:solidFill>
        </p:spPr>
        <p:txBody>
          <a:bodyPr/>
          <a:lstStyle/>
          <a:p>
            <a:pPr algn="ctr"/>
            <a:r>
              <a:rPr lang="ru-RU" dirty="0" smtClean="0"/>
              <a:t>Не допустить открытое опубликование или передачу контролируемых технологий из: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71600" y="3137782"/>
            <a:ext cx="4443984" cy="313423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dirty="0" smtClean="0"/>
              <a:t>Постановление </a:t>
            </a:r>
            <a:r>
              <a:rPr lang="ru-RU" sz="2300" dirty="0"/>
              <a:t>Правительства </a:t>
            </a:r>
            <a:r>
              <a:rPr lang="ru-RU" sz="2300" dirty="0" smtClean="0"/>
              <a:t>Российской Федерации </a:t>
            </a:r>
            <a:r>
              <a:rPr lang="ru-RU" sz="2300" dirty="0"/>
              <a:t>от 16.07.2022 № 1287 </a:t>
            </a:r>
            <a:endParaRPr lang="ru-RU" sz="23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dirty="0" smtClean="0"/>
              <a:t>«</a:t>
            </a:r>
            <a:r>
              <a:rPr lang="ru-RU" sz="2300" dirty="0"/>
              <a:t>Об утверждении списка микроорганизмов, токсинов, оборудования и технологий, подлежащих экспортному контролю»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25014" y="3137782"/>
            <a:ext cx="4443984" cy="256219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dirty="0" smtClean="0"/>
              <a:t>Постановление </a:t>
            </a:r>
            <a:r>
              <a:rPr lang="ru-RU" sz="2300" dirty="0"/>
              <a:t>Правительства Российской Федерации от 16.07.2022 № 1284 «Об утверждении списка химикатов, оборудования и технологий, которые могут быть использованы при создании химического оружия и в отношении которых установлен экспортный контроль»</a:t>
            </a:r>
          </a:p>
        </p:txBody>
      </p:sp>
    </p:spTree>
    <p:extLst>
      <p:ext uri="{BB962C8B-B14F-4D97-AF65-F5344CB8AC3E}">
        <p14:creationId xmlns:p14="http://schemas.microsoft.com/office/powerpoint/2010/main" val="420904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не нарушить правила </a:t>
            </a:r>
            <a:br>
              <a:rPr lang="ru-RU" dirty="0" smtClean="0"/>
            </a:br>
            <a:r>
              <a:rPr lang="ru-RU" dirty="0" smtClean="0"/>
              <a:t>экспортного контроля?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246844"/>
              </p:ext>
            </p:extLst>
          </p:nvPr>
        </p:nvGraphicFramePr>
        <p:xfrm>
          <a:off x="987552" y="2171700"/>
          <a:ext cx="10369296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75281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159</TotalTime>
  <Words>235</Words>
  <Application>Microsoft Office PowerPoint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Экспортный контроль в РФ</vt:lpstr>
      <vt:lpstr>Руководство к действию</vt:lpstr>
      <vt:lpstr>Что подлежит экспортному контролю?</vt:lpstr>
      <vt:lpstr>Что требуется в рамках  экспортного контроля?</vt:lpstr>
      <vt:lpstr>Какую цель преследуем?</vt:lpstr>
      <vt:lpstr>Как не нарушить правила  экспортного контроля?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Экспортный контроль в РФ</dc:title>
  <dc:creator>OtdKard2</dc:creator>
  <cp:lastModifiedBy>OtdKard2</cp:lastModifiedBy>
  <cp:revision>12</cp:revision>
  <dcterms:created xsi:type="dcterms:W3CDTF">2023-04-09T23:32:17Z</dcterms:created>
  <dcterms:modified xsi:type="dcterms:W3CDTF">2023-04-17T23:56:27Z</dcterms:modified>
</cp:coreProperties>
</file>